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CEC9"/>
    <a:srgbClr val="FF8196"/>
    <a:srgbClr val="FFBEB7"/>
    <a:srgbClr val="FFA5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259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3294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191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7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80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968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515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9073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572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439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9466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4025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D61BD-C944-497B-9109-454FEBE78EA1}" type="datetimeFigureOut">
              <a:rPr kumimoji="1" lang="ja-JP" altLang="en-US" smtClean="0"/>
              <a:t>2026/5/21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B4F07D-DFB4-491E-AEBB-99C98301510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599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835147A-FB59-4480-BAE3-C813D39BD03D}"/>
              </a:ext>
            </a:extLst>
          </p:cNvPr>
          <p:cNvSpPr/>
          <p:nvPr/>
        </p:nvSpPr>
        <p:spPr>
          <a:xfrm>
            <a:off x="135000" y="129000"/>
            <a:ext cx="6588000" cy="9648000"/>
          </a:xfrm>
          <a:prstGeom prst="roundRect">
            <a:avLst>
              <a:gd name="adj" fmla="val 146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02E9D27-F033-4BBB-8F47-4F633932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0" y="129000"/>
            <a:ext cx="6588000" cy="425522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F71DE9D-4A0B-45AB-B753-48F41F947C10}"/>
              </a:ext>
            </a:extLst>
          </p:cNvPr>
          <p:cNvSpPr txBox="1"/>
          <p:nvPr/>
        </p:nvSpPr>
        <p:spPr>
          <a:xfrm>
            <a:off x="800100" y="478322"/>
            <a:ext cx="525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8196"/>
                </a:solidFill>
                <a:effectLst>
                  <a:outerShdw blurRad="12700" dist="38100" dir="2700000" algn="tl" rotWithShape="0">
                    <a:srgbClr val="FF9999"/>
                  </a:outerShdw>
                </a:effectLst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階上町</a:t>
            </a:r>
            <a:endParaRPr kumimoji="1" lang="en-US" altLang="ja-JP" sz="2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8196"/>
              </a:solidFill>
              <a:effectLst>
                <a:outerShdw blurRad="12700" dist="38100" dir="2700000" algn="tl" rotWithShape="0">
                  <a:srgbClr val="FF9999"/>
                </a:outerShdw>
              </a:effectLst>
              <a:latin typeface="HG創英角ﾎﾟｯﾌﾟ体" panose="040B0A09000000000000" pitchFamily="49" charset="-128"/>
              <a:ea typeface="HG創英角ﾎﾟｯﾌﾟ体" panose="040B0A09000000000000" pitchFamily="49" charset="-128"/>
            </a:endParaRPr>
          </a:p>
          <a:p>
            <a:pPr algn="ctr"/>
            <a:r>
              <a:rPr kumimoji="1" lang="ja-JP" altLang="en-US" sz="4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8196"/>
                </a:solidFill>
                <a:effectLst>
                  <a:outerShdw blurRad="12700" dist="38100" dir="2700000" algn="tl" rotWithShape="0">
                    <a:srgbClr val="FF9999"/>
                  </a:outerShdw>
                </a:effectLst>
                <a:latin typeface="HG創英角ﾎﾟｯﾌﾟ体" panose="040B0A09000000000000" pitchFamily="49" charset="-128"/>
                <a:ea typeface="HG創英角ﾎﾟｯﾌﾟ体" panose="040B0A09000000000000" pitchFamily="49" charset="-128"/>
              </a:rPr>
              <a:t>産後ケア事業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9E39C8A-081B-45E6-BF85-6F81FEC83DCC}"/>
              </a:ext>
            </a:extLst>
          </p:cNvPr>
          <p:cNvSpPr txBox="1"/>
          <p:nvPr/>
        </p:nvSpPr>
        <p:spPr>
          <a:xfrm>
            <a:off x="444500" y="1556297"/>
            <a:ext cx="5969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出産後、安心して自宅で育児ができるよう、お母さんの育児の不安や負担を軽減するため、保健師や助産師が育児のサポートを行います。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利用を希望する方は、まずは、お気軽にご相談ください。</a:t>
            </a:r>
          </a:p>
        </p:txBody>
      </p:sp>
      <p:sp>
        <p:nvSpPr>
          <p:cNvPr id="11" name="吹き出し: 角を丸めた四角形 10">
            <a:extLst>
              <a:ext uri="{FF2B5EF4-FFF2-40B4-BE49-F238E27FC236}">
                <a16:creationId xmlns:a16="http://schemas.microsoft.com/office/drawing/2014/main" id="{ADFAABF8-810A-4346-82ED-9D9AFDCC8D8C}"/>
              </a:ext>
            </a:extLst>
          </p:cNvPr>
          <p:cNvSpPr/>
          <p:nvPr/>
        </p:nvSpPr>
        <p:spPr>
          <a:xfrm>
            <a:off x="444500" y="2396126"/>
            <a:ext cx="4650550" cy="1158227"/>
          </a:xfrm>
          <a:prstGeom prst="wedgeRoundRectCallout">
            <a:avLst>
              <a:gd name="adj1" fmla="val 54812"/>
              <a:gd name="adj2" fmla="val -25220"/>
              <a:gd name="adj3" fmla="val 16667"/>
            </a:avLst>
          </a:prstGeom>
          <a:noFill/>
          <a:ln>
            <a:solidFill>
              <a:srgbClr val="FF81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9999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9B6F680-67FF-4644-85B1-2E7F2FC16CA2}"/>
              </a:ext>
            </a:extLst>
          </p:cNvPr>
          <p:cNvSpPr txBox="1"/>
          <p:nvPr/>
        </p:nvSpPr>
        <p:spPr>
          <a:xfrm>
            <a:off x="444500" y="2498185"/>
            <a:ext cx="4650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・授乳の相談をしたい、おっぱいのケアをしてほしい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・育児手技について聞きたい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・産後、体調がすぐれない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・ゆっくりと休む時間がほしい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13" name="表 13">
            <a:extLst>
              <a:ext uri="{FF2B5EF4-FFF2-40B4-BE49-F238E27FC236}">
                <a16:creationId xmlns:a16="http://schemas.microsoft.com/office/drawing/2014/main" id="{AFC0CC9D-855F-416B-BC7E-093825C2F2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8782286"/>
              </p:ext>
            </p:extLst>
          </p:nvPr>
        </p:nvGraphicFramePr>
        <p:xfrm>
          <a:off x="233228" y="4113750"/>
          <a:ext cx="6383473" cy="5006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38372">
                  <a:extLst>
                    <a:ext uri="{9D8B030D-6E8A-4147-A177-3AD203B41FA5}">
                      <a16:colId xmlns:a16="http://schemas.microsoft.com/office/drawing/2014/main" val="3744649327"/>
                    </a:ext>
                  </a:extLst>
                </a:gridCol>
                <a:gridCol w="1748367">
                  <a:extLst>
                    <a:ext uri="{9D8B030D-6E8A-4147-A177-3AD203B41FA5}">
                      <a16:colId xmlns:a16="http://schemas.microsoft.com/office/drawing/2014/main" val="3881302331"/>
                    </a:ext>
                  </a:extLst>
                </a:gridCol>
                <a:gridCol w="1748367">
                  <a:extLst>
                    <a:ext uri="{9D8B030D-6E8A-4147-A177-3AD203B41FA5}">
                      <a16:colId xmlns:a16="http://schemas.microsoft.com/office/drawing/2014/main" val="1200366958"/>
                    </a:ext>
                  </a:extLst>
                </a:gridCol>
                <a:gridCol w="1748367">
                  <a:extLst>
                    <a:ext uri="{9D8B030D-6E8A-4147-A177-3AD203B41FA5}">
                      <a16:colId xmlns:a16="http://schemas.microsoft.com/office/drawing/2014/main" val="18640271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区分</a:t>
                      </a: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宿泊型</a:t>
                      </a: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通所型</a:t>
                      </a: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4531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実施施設</a:t>
                      </a: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八戸市立市民病院</a:t>
                      </a:r>
                      <a:endParaRPr kumimoji="1" lang="en-US" altLang="ja-JP" sz="13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住所：八戸市田向</a:t>
                      </a:r>
                      <a:r>
                        <a:rPr kumimoji="1" lang="en-US" altLang="ja-JP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</a:t>
                      </a:r>
                      <a:r>
                        <a:rPr kumimoji="1" lang="ja-JP" alt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丁目</a:t>
                      </a:r>
                      <a:r>
                        <a:rPr kumimoji="1" lang="en-US" altLang="ja-JP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1-1</a:t>
                      </a:r>
                      <a:r>
                        <a:rPr kumimoji="1" lang="ja-JP" alt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</a:t>
                      </a:r>
                      <a:r>
                        <a:rPr kumimoji="1" lang="en-US" altLang="ja-JP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TEL</a:t>
                      </a:r>
                      <a:r>
                        <a:rPr kumimoji="1" lang="ja-JP" altLang="en-US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：</a:t>
                      </a:r>
                      <a:r>
                        <a:rPr kumimoji="1" lang="en-US" altLang="ja-JP" sz="10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0178-72-5111</a:t>
                      </a:r>
                      <a:endParaRPr kumimoji="1" lang="ja-JP" altLang="en-US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7355657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利用時間</a:t>
                      </a: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泊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当日</a:t>
                      </a:r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時～翌日９時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日コース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時間）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10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時～</a:t>
                      </a:r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15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時</a:t>
                      </a:r>
                      <a:endParaRPr kumimoji="1" lang="en-US" altLang="ja-JP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半日コース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時間）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9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時～</a:t>
                      </a:r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12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時</a:t>
                      </a:r>
                      <a:endParaRPr kumimoji="1" lang="en-US" altLang="ja-JP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または</a:t>
                      </a:r>
                      <a:endParaRPr kumimoji="1" lang="en-US" altLang="ja-JP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２時～</a:t>
                      </a:r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５時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08894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利用可能日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月～木</a:t>
                      </a:r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月～金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3481224"/>
                  </a:ext>
                </a:extLst>
              </a:tr>
              <a:tr h="122400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利用料金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(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一般世帯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)</a:t>
                      </a:r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回目：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　　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3,500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</a:t>
                      </a:r>
                      <a:endParaRPr kumimoji="1" lang="en-US" altLang="ja-JP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回目：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　　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6,000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</a:t>
                      </a:r>
                      <a:endParaRPr kumimoji="1" lang="en-US" altLang="ja-JP" sz="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※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別途食事代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回目：無料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回目：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            2,000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～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回目：無料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6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・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回目：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            1,000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122612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※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非課税世帯、生活保護世帯の方は、利用料金が異なります。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9410416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利用回数</a:t>
                      </a: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回まで</a:t>
                      </a:r>
                      <a:endParaRPr kumimoji="1" lang="en-US" altLang="ja-JP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ctr"/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(1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泊</a:t>
                      </a:r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2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日を</a:t>
                      </a:r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</a:t>
                      </a:r>
                      <a:r>
                        <a:rPr kumimoji="1" lang="ja-JP" altLang="en-US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回とする</a:t>
                      </a:r>
                      <a:r>
                        <a:rPr kumimoji="1" lang="en-US" altLang="ja-JP" sz="11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)</a:t>
                      </a:r>
                      <a:endParaRPr kumimoji="1" lang="ja-JP" altLang="en-US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7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回まで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835491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5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宿泊型と通所型を合わせて７回まで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5524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対象者</a:t>
                      </a:r>
                    </a:p>
                  </a:txBody>
                  <a:tcPr anchor="ctr">
                    <a:solidFill>
                      <a:srgbClr val="FFCEC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産後</a:t>
                      </a:r>
                      <a:r>
                        <a:rPr kumimoji="1" lang="en-US" altLang="ja-JP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</a:t>
                      </a:r>
                      <a:r>
                        <a:rPr kumimoji="1" lang="ja-JP" altLang="en-US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か月未満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65850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FEE9B8A-59E3-4BDE-A844-5ED3B2955EF3}"/>
              </a:ext>
            </a:extLst>
          </p:cNvPr>
          <p:cNvSpPr txBox="1"/>
          <p:nvPr/>
        </p:nvSpPr>
        <p:spPr>
          <a:xfrm>
            <a:off x="233228" y="3655518"/>
            <a:ext cx="20400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♡産後ケアの種類</a:t>
            </a: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C2613A56-1ABE-4AC9-B96C-F379CF652A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4999" y="9330357"/>
            <a:ext cx="6588000" cy="42552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964D6C9-8698-43DD-8E58-2ED548BFE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014" y="2224888"/>
            <a:ext cx="1501300" cy="15013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3E048BA-30A1-45E1-A2FF-10400B9F3441}"/>
              </a:ext>
            </a:extLst>
          </p:cNvPr>
          <p:cNvSpPr txBox="1"/>
          <p:nvPr/>
        </p:nvSpPr>
        <p:spPr>
          <a:xfrm>
            <a:off x="233228" y="9092158"/>
            <a:ext cx="5969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施設の空き状況等により、ご希望に添えない場合があります。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900297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B835147A-FB59-4480-BAE3-C813D39BD03D}"/>
              </a:ext>
            </a:extLst>
          </p:cNvPr>
          <p:cNvSpPr/>
          <p:nvPr/>
        </p:nvSpPr>
        <p:spPr>
          <a:xfrm>
            <a:off x="135000" y="129000"/>
            <a:ext cx="6588000" cy="9648000"/>
          </a:xfrm>
          <a:prstGeom prst="roundRect">
            <a:avLst>
              <a:gd name="adj" fmla="val 146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b="1" dirty="0"/>
          </a:p>
          <a:p>
            <a:pPr algn="ctr"/>
            <a:endParaRPr kumimoji="1" lang="en-US" altLang="ja-JP" b="1" dirty="0"/>
          </a:p>
          <a:p>
            <a:pPr algn="ctr"/>
            <a:endParaRPr kumimoji="1" lang="en-US" altLang="ja-JP" b="1" dirty="0"/>
          </a:p>
          <a:p>
            <a:pPr algn="ctr"/>
            <a:endParaRPr kumimoji="1" lang="en-US" altLang="ja-JP" b="1" dirty="0"/>
          </a:p>
          <a:p>
            <a:pPr algn="ctr"/>
            <a:endParaRPr kumimoji="1" lang="en-US" altLang="ja-JP" b="1" dirty="0"/>
          </a:p>
          <a:p>
            <a:pPr algn="ctr"/>
            <a:endParaRPr kumimoji="1" lang="en-US" altLang="ja-JP" b="1" dirty="0"/>
          </a:p>
          <a:p>
            <a:pPr algn="ctr"/>
            <a:endParaRPr kumimoji="1" lang="ja-JP" altLang="en-US" b="1" dirty="0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02E9D27-F033-4BBB-8F47-4F63393211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00" y="129000"/>
            <a:ext cx="6588000" cy="42552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1D91A9-8A31-478C-A2C4-32FB338FE3B4}"/>
              </a:ext>
            </a:extLst>
          </p:cNvPr>
          <p:cNvSpPr txBox="1"/>
          <p:nvPr/>
        </p:nvSpPr>
        <p:spPr>
          <a:xfrm>
            <a:off x="135000" y="620485"/>
            <a:ext cx="2036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♡ご利用の流れ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5F90CD3-76EB-4A6D-BB3C-D36852BF5AB2}"/>
              </a:ext>
            </a:extLst>
          </p:cNvPr>
          <p:cNvSpPr txBox="1"/>
          <p:nvPr/>
        </p:nvSpPr>
        <p:spPr>
          <a:xfrm>
            <a:off x="247650" y="1084082"/>
            <a:ext cx="6362700" cy="564770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＜宿泊型・通所型の場合＞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700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１．すこやか健康課 保健師へ相談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・保健師が電話や訪問等で、お母さんへ体調や希望するケア、希望日時等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 を確認します。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２．利用申請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kumimoji="1"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利用希望日の１週間前まで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に、「</a:t>
            </a: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利用申請書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」をすこやか健康課まで、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 窓口または郵送にてご提出ください。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３．利用決定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・すこやか健康課が、実施施設と希望日時の調整を行います。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初回のみ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・利用決定後、「</a:t>
            </a: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利用承認通知書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」をご自宅にお送りします。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４．利用当日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en-US" altLang="ja-JP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・郵送された「</a:t>
            </a:r>
            <a:r>
              <a:rPr kumimoji="1" lang="ja-JP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利用承認通知書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」を実施施設に持参し、記載された利用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     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料金を直接、実施施設に支払います。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２回目以降の利用については、利用者本人と実施施設とで日程調整ができ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ます。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＜訪問型の場合＞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・保健師と相談し、日程等の調整を行います。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B0A726DE-3F7B-485D-AB4C-6123B168C267}"/>
              </a:ext>
            </a:extLst>
          </p:cNvPr>
          <p:cNvSpPr/>
          <p:nvPr/>
        </p:nvSpPr>
        <p:spPr>
          <a:xfrm>
            <a:off x="247650" y="1081906"/>
            <a:ext cx="6362700" cy="5432256"/>
          </a:xfrm>
          <a:prstGeom prst="roundRect">
            <a:avLst>
              <a:gd name="adj" fmla="val 4588"/>
            </a:avLst>
          </a:prstGeom>
          <a:noFill/>
          <a:ln w="28575">
            <a:solidFill>
              <a:srgbClr val="FF81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9999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496D9ED-8646-45DA-B757-6F19BF6958F8}"/>
              </a:ext>
            </a:extLst>
          </p:cNvPr>
          <p:cNvSpPr txBox="1"/>
          <p:nvPr/>
        </p:nvSpPr>
        <p:spPr>
          <a:xfrm>
            <a:off x="247650" y="6619314"/>
            <a:ext cx="63627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◎注意事項</a:t>
            </a:r>
            <a:endParaRPr kumimoji="1" lang="en-US" altLang="ja-JP" b="1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・風邪症状や感染症疑い（同居家族も含む）のある方、入院が必要な方は、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ご利用できません。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・施設の空き状況等により、ご希望に添えない場合があります。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・利用日の決定後に、</a:t>
            </a:r>
            <a:r>
              <a:rPr kumimoji="1"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利用日の変更またはキャンセルする場合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は、</a:t>
            </a:r>
            <a:r>
              <a:rPr kumimoji="1"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利用日の</a:t>
            </a:r>
            <a:endParaRPr kumimoji="1" lang="en-US" altLang="ja-JP" sz="1400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前日正午まで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にご連絡ください。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初回利用の方は、すこやか健康課まで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kumimoji="1" lang="ja-JP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２回目以降の方は、直接実施施設まで</a:t>
            </a:r>
            <a:endParaRPr kumimoji="1" lang="en-US" altLang="ja-JP" sz="1400" dirty="0">
              <a:solidFill>
                <a:schemeClr val="tx1">
                  <a:lumMod val="75000"/>
                  <a:lumOff val="25000"/>
                </a:schemeClr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9C6FCFC-F7A5-4BF9-A040-727DA91B7088}"/>
              </a:ext>
            </a:extLst>
          </p:cNvPr>
          <p:cNvSpPr txBox="1"/>
          <p:nvPr/>
        </p:nvSpPr>
        <p:spPr>
          <a:xfrm>
            <a:off x="3206750" y="8606062"/>
            <a:ext cx="3403600" cy="738664"/>
          </a:xfrm>
          <a:prstGeom prst="rect">
            <a:avLst/>
          </a:prstGeom>
          <a:noFill/>
          <a:ln>
            <a:solidFill>
              <a:srgbClr val="FF8196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＜問い合わせ先＞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階上町すこやか健康課 健康グループ</a:t>
            </a:r>
            <a:endParaRPr kumimoji="1" lang="en-US" altLang="ja-JP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TEL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0178-88-2162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（直通）</a:t>
            </a: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02B1F6F8-9E3F-4571-B1B5-78BC6F8362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35000" y="9341016"/>
            <a:ext cx="6588000" cy="42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340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2307</TotalTime>
  <Words>598</Words>
  <Application>Microsoft Office PowerPoint</Application>
  <PresentationFormat>A4 210 x 297 mm</PresentationFormat>
  <Paragraphs>91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HG丸ｺﾞｼｯｸM-PRO</vt:lpstr>
      <vt:lpstr>HG創英角ﾎﾟｯﾌﾟ体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長谷川 美朝</dc:creator>
  <cp:lastModifiedBy>林 実結</cp:lastModifiedBy>
  <cp:revision>53</cp:revision>
  <dcterms:created xsi:type="dcterms:W3CDTF">2025-01-31T06:51:39Z</dcterms:created>
  <dcterms:modified xsi:type="dcterms:W3CDTF">2026-05-21T07:06:29Z</dcterms:modified>
</cp:coreProperties>
</file>